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12"/>
  </p:notesMasterIdLst>
  <p:sldIdLst>
    <p:sldId id="278" r:id="rId3"/>
    <p:sldId id="263" r:id="rId4"/>
    <p:sldId id="279" r:id="rId5"/>
    <p:sldId id="285" r:id="rId6"/>
    <p:sldId id="274" r:id="rId7"/>
    <p:sldId id="269" r:id="rId8"/>
    <p:sldId id="275" r:id="rId9"/>
    <p:sldId id="276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049" autoAdjust="0"/>
  </p:normalViewPr>
  <p:slideViewPr>
    <p:cSldViewPr>
      <p:cViewPr>
        <p:scale>
          <a:sx n="97" d="100"/>
          <a:sy n="97" d="100"/>
        </p:scale>
        <p:origin x="5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2CD8F-D1A3-4FCE-844A-99EE0A223CBC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22878-E6A7-4ADF-A19D-EF6E33ED2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2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1) </a:t>
            </a:r>
            <a:r>
              <a:rPr lang="en-US" dirty="0" err="1"/>
              <a:t>Precall</a:t>
            </a:r>
            <a:r>
              <a:rPr lang="en-US" dirty="0"/>
              <a:t> prep-</a:t>
            </a:r>
            <a:r>
              <a:rPr lang="en-US" baseline="0" dirty="0"/>
              <a:t> university of Colorado as an example, them not knowing they were ranked in the top 25 of schools to attend </a:t>
            </a:r>
          </a:p>
          <a:p>
            <a:endParaRPr lang="en-US" baseline="0" dirty="0"/>
          </a:p>
          <a:p>
            <a:r>
              <a:rPr lang="en-US" dirty="0"/>
              <a:t>2) I have attended multiple travel fairs,</a:t>
            </a:r>
            <a:r>
              <a:rPr lang="en-US" baseline="0" dirty="0"/>
              <a:t> SCTEM, and will be traveling with Justin throughout November to help educate Nevada travelers on SWABIZ </a:t>
            </a:r>
          </a:p>
          <a:p>
            <a:endParaRPr lang="en-US" baseline="0" dirty="0"/>
          </a:p>
          <a:p>
            <a:r>
              <a:rPr lang="en-US" baseline="0" dirty="0"/>
              <a:t>4) A-List requests, sending requests to CR liaisons, IRN reports for UC, setting meetings and creating agendas, cold calling accounts to find decision maker </a:t>
            </a:r>
          </a:p>
          <a:p>
            <a:endParaRPr lang="en-US" baseline="0" dirty="0"/>
          </a:p>
          <a:p>
            <a:r>
              <a:rPr lang="en-US" baseline="0" dirty="0"/>
              <a:t>5</a:t>
            </a:r>
            <a:r>
              <a:rPr lang="en-US" baseline="0"/>
              <a:t>) federal </a:t>
            </a:r>
            <a:r>
              <a:rPr lang="en-US" baseline="0" dirty="0"/>
              <a:t>government and Justin and trying to understand how everything works </a:t>
            </a:r>
          </a:p>
          <a:p>
            <a:endParaRPr lang="en-US" baseline="0" dirty="0"/>
          </a:p>
          <a:p>
            <a:r>
              <a:rPr lang="en-US" baseline="0" dirty="0"/>
              <a:t>7) I will be sending F emails to power 5 schools to find decision makers I also went through and prioritized the power 5 schools based on locations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22878-E6A7-4ADF-A19D-EF6E33ED26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29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22878-E6A7-4ADF-A19D-EF6E33ED26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33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cs typeface="Arial" pitchFamily="34" charset="0"/>
              </a:rPr>
              <a:t>43% of 7AP fares are booked &gt;14 days before departure</a:t>
            </a:r>
            <a:r>
              <a:rPr lang="en-US" baseline="30000" dirty="0">
                <a:cs typeface="Arial" pitchFamily="34" charset="0"/>
              </a:rPr>
              <a:t>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30000" dirty="0">
                <a:solidFill>
                  <a:srgbClr val="5E7E94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rgbClr val="5E7E94"/>
                </a:solidFill>
                <a:latin typeface="Arial" pitchFamily="34" charset="0"/>
                <a:cs typeface="Arial" pitchFamily="34" charset="0"/>
              </a:rPr>
              <a:t> Public fares only; Varies by Market and Account</a:t>
            </a:r>
            <a:endParaRPr lang="en-US" sz="1200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30000" dirty="0"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22878-E6A7-4ADF-A19D-EF6E33ED26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7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50838" y="5555831"/>
            <a:ext cx="8013391" cy="1002197"/>
          </a:xfrm>
        </p:spPr>
        <p:txBody>
          <a:bodyPr anchor="t">
            <a:noAutofit/>
          </a:bodyPr>
          <a:lstStyle>
            <a:lvl1pPr marL="0" indent="0">
              <a:lnSpc>
                <a:spcPct val="88000"/>
              </a:lnSpc>
              <a:spcBef>
                <a:spcPts val="0"/>
              </a:spcBef>
              <a:buNone/>
              <a:defRPr sz="2800" b="1" baseline="0">
                <a:solidFill>
                  <a:schemeClr val="accent4"/>
                </a:solidFill>
              </a:defRPr>
            </a:lvl1pPr>
            <a:lvl2pPr marL="0" indent="0">
              <a:lnSpc>
                <a:spcPct val="88000"/>
              </a:lnSpc>
              <a:spcBef>
                <a:spcPts val="0"/>
              </a:spcBef>
              <a:buNone/>
              <a:defRPr sz="2800" baseline="0">
                <a:solidFill>
                  <a:schemeClr val="accent4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buNone/>
              <a:defRPr sz="1800" baseline="0">
                <a:solidFill>
                  <a:schemeClr val="accent4"/>
                </a:solidFill>
              </a:defRPr>
            </a:lvl3pPr>
            <a:lvl4pPr marL="509588" indent="0">
              <a:buNone/>
              <a:defRPr/>
            </a:lvl4pPr>
            <a:lvl5pPr marL="690563" indent="0">
              <a:buNone/>
              <a:defRPr/>
            </a:lvl5pPr>
          </a:lstStyle>
          <a:p>
            <a:pPr lvl="0"/>
            <a:r>
              <a:rPr lang="en-US" dirty="0"/>
              <a:t>Topic: Details</a:t>
            </a:r>
          </a:p>
          <a:p>
            <a:pPr lvl="1"/>
            <a:r>
              <a:rPr lang="en-US" dirty="0"/>
              <a:t>Subtitle</a:t>
            </a:r>
          </a:p>
          <a:p>
            <a:pPr lvl="2"/>
            <a:r>
              <a:rPr lang="en-US" dirty="0"/>
              <a:t>Month DD, YYYY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529" y="780008"/>
            <a:ext cx="4004722" cy="6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083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0838" y="1571477"/>
            <a:ext cx="3643883" cy="1997223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3"/>
          </p:nvPr>
        </p:nvSpPr>
        <p:spPr>
          <a:xfrm>
            <a:off x="5143501" y="1571477"/>
            <a:ext cx="3643883" cy="1997223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24"/>
          </p:nvPr>
        </p:nvSpPr>
        <p:spPr>
          <a:xfrm>
            <a:off x="350838" y="3924808"/>
            <a:ext cx="3643883" cy="199339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5143501" y="3924808"/>
            <a:ext cx="3643883" cy="199339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82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oxe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25"/>
          </p:nvPr>
        </p:nvSpPr>
        <p:spPr>
          <a:xfrm>
            <a:off x="347472" y="203200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3636341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5146485" y="1568450"/>
            <a:ext cx="3639312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5148073" y="3919300"/>
            <a:ext cx="3639312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347472" y="3919300"/>
            <a:ext cx="3636341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6"/>
          </p:nvPr>
        </p:nvSpPr>
        <p:spPr>
          <a:xfrm>
            <a:off x="5144897" y="203200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27"/>
          </p:nvPr>
        </p:nvSpPr>
        <p:spPr>
          <a:xfrm>
            <a:off x="347472" y="438285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28"/>
          </p:nvPr>
        </p:nvSpPr>
        <p:spPr>
          <a:xfrm>
            <a:off x="5144897" y="438285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343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oxe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271196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309334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6271196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24" hasCustomPrompt="1"/>
          </p:nvPr>
        </p:nvSpPr>
        <p:spPr>
          <a:xfrm>
            <a:off x="347472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26" hasCustomPrompt="1"/>
          </p:nvPr>
        </p:nvSpPr>
        <p:spPr>
          <a:xfrm>
            <a:off x="3309334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27"/>
          </p:nvPr>
        </p:nvSpPr>
        <p:spPr>
          <a:xfrm>
            <a:off x="345885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33"/>
          </p:nvPr>
        </p:nvSpPr>
        <p:spPr>
          <a:xfrm>
            <a:off x="3309334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34"/>
          </p:nvPr>
        </p:nvSpPr>
        <p:spPr>
          <a:xfrm>
            <a:off x="6272784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35"/>
          </p:nvPr>
        </p:nvSpPr>
        <p:spPr>
          <a:xfrm>
            <a:off x="345885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36"/>
          </p:nvPr>
        </p:nvSpPr>
        <p:spPr>
          <a:xfrm>
            <a:off x="3309334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37"/>
          </p:nvPr>
        </p:nvSpPr>
        <p:spPr>
          <a:xfrm>
            <a:off x="6272784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20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boxe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Text Placeholder 19"/>
          <p:cNvSpPr>
            <a:spLocks noGrp="1"/>
          </p:cNvSpPr>
          <p:nvPr>
            <p:ph type="body" sz="quarter" idx="34" hasCustomPrompt="1"/>
          </p:nvPr>
        </p:nvSpPr>
        <p:spPr>
          <a:xfrm>
            <a:off x="347472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35" hasCustomPrompt="1"/>
          </p:nvPr>
        </p:nvSpPr>
        <p:spPr>
          <a:xfrm>
            <a:off x="2533634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36" hasCustomPrompt="1"/>
          </p:nvPr>
        </p:nvSpPr>
        <p:spPr>
          <a:xfrm>
            <a:off x="4719796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37" hasCustomPrompt="1"/>
          </p:nvPr>
        </p:nvSpPr>
        <p:spPr>
          <a:xfrm>
            <a:off x="6905958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38" hasCustomPrompt="1"/>
          </p:nvPr>
        </p:nvSpPr>
        <p:spPr>
          <a:xfrm>
            <a:off x="347472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39" hasCustomPrompt="1"/>
          </p:nvPr>
        </p:nvSpPr>
        <p:spPr>
          <a:xfrm>
            <a:off x="2533634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40" hasCustomPrompt="1"/>
          </p:nvPr>
        </p:nvSpPr>
        <p:spPr>
          <a:xfrm>
            <a:off x="4719796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41" hasCustomPrompt="1"/>
          </p:nvPr>
        </p:nvSpPr>
        <p:spPr>
          <a:xfrm>
            <a:off x="6905958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Content Placeholder 6"/>
          <p:cNvSpPr>
            <a:spLocks noGrp="1"/>
          </p:cNvSpPr>
          <p:nvPr>
            <p:ph sz="quarter" idx="42"/>
          </p:nvPr>
        </p:nvSpPr>
        <p:spPr>
          <a:xfrm>
            <a:off x="347472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quarter" idx="56"/>
          </p:nvPr>
        </p:nvSpPr>
        <p:spPr>
          <a:xfrm>
            <a:off x="2533634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sz="quarter" idx="57"/>
          </p:nvPr>
        </p:nvSpPr>
        <p:spPr>
          <a:xfrm>
            <a:off x="4719796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6"/>
          <p:cNvSpPr>
            <a:spLocks noGrp="1"/>
          </p:cNvSpPr>
          <p:nvPr>
            <p:ph sz="quarter" idx="58"/>
          </p:nvPr>
        </p:nvSpPr>
        <p:spPr>
          <a:xfrm>
            <a:off x="6912864" y="2027188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6"/>
          <p:cNvSpPr>
            <a:spLocks noGrp="1"/>
          </p:cNvSpPr>
          <p:nvPr>
            <p:ph sz="quarter" idx="59"/>
          </p:nvPr>
        </p:nvSpPr>
        <p:spPr>
          <a:xfrm>
            <a:off x="347472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6"/>
          <p:cNvSpPr>
            <a:spLocks noGrp="1"/>
          </p:cNvSpPr>
          <p:nvPr>
            <p:ph sz="quarter" idx="60"/>
          </p:nvPr>
        </p:nvSpPr>
        <p:spPr>
          <a:xfrm>
            <a:off x="2533634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6"/>
          <p:cNvSpPr>
            <a:spLocks noGrp="1"/>
          </p:cNvSpPr>
          <p:nvPr>
            <p:ph sz="quarter" idx="61"/>
          </p:nvPr>
        </p:nvSpPr>
        <p:spPr>
          <a:xfrm>
            <a:off x="4719796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Content Placeholder 6"/>
          <p:cNvSpPr>
            <a:spLocks noGrp="1"/>
          </p:cNvSpPr>
          <p:nvPr>
            <p:ph sz="quarter" idx="62"/>
          </p:nvPr>
        </p:nvSpPr>
        <p:spPr>
          <a:xfrm>
            <a:off x="6912864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125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6715"/>
            <a:ext cx="1479033" cy="244392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1020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350838" y="6377331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0838" y="402336"/>
            <a:ext cx="8436546" cy="923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350838" y="1568451"/>
            <a:ext cx="8436547" cy="4729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2" y="6416715"/>
            <a:ext cx="1479033" cy="2443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7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2057400" y="6558082"/>
            <a:ext cx="5029200" cy="209550"/>
          </a:xfrm>
        </p:spPr>
        <p:txBody>
          <a:bodyPr>
            <a:noAutofit/>
          </a:bodyPr>
          <a:lstStyle>
            <a:lvl1pPr marL="0" indent="0">
              <a:buNone/>
              <a:defRPr sz="900" i="1" baseline="0"/>
            </a:lvl1pPr>
            <a:lvl2pPr marL="169862" indent="0">
              <a:buNone/>
              <a:defRPr sz="900" i="1"/>
            </a:lvl2pPr>
            <a:lvl3pPr marL="339725" indent="0">
              <a:buNone/>
              <a:defRPr sz="900" i="1"/>
            </a:lvl3pPr>
            <a:lvl4pPr marL="509588" indent="0">
              <a:buNone/>
              <a:defRPr sz="900" i="1"/>
            </a:lvl4pPr>
            <a:lvl5pPr marL="690563" indent="0">
              <a:buNone/>
              <a:defRPr sz="900" i="1"/>
            </a:lvl5pPr>
          </a:lstStyle>
          <a:p>
            <a:pPr lvl="0"/>
            <a:r>
              <a:rPr lang="en-US" dirty="0"/>
              <a:t>Click to add source data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865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765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50838" y="5555831"/>
            <a:ext cx="8013391" cy="1002197"/>
          </a:xfrm>
        </p:spPr>
        <p:txBody>
          <a:bodyPr anchor="t">
            <a:noAutofit/>
          </a:bodyPr>
          <a:lstStyle>
            <a:lvl1pPr marL="0" indent="0">
              <a:lnSpc>
                <a:spcPct val="88000"/>
              </a:lnSpc>
              <a:spcBef>
                <a:spcPts val="0"/>
              </a:spcBef>
              <a:buNone/>
              <a:defRPr sz="2800" b="1" baseline="0">
                <a:solidFill>
                  <a:schemeClr val="accent4"/>
                </a:solidFill>
              </a:defRPr>
            </a:lvl1pPr>
            <a:lvl2pPr marL="0" indent="0">
              <a:lnSpc>
                <a:spcPct val="88000"/>
              </a:lnSpc>
              <a:spcBef>
                <a:spcPts val="0"/>
              </a:spcBef>
              <a:buNone/>
              <a:defRPr sz="2800" baseline="0">
                <a:solidFill>
                  <a:schemeClr val="accent4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buNone/>
              <a:defRPr sz="1800" baseline="0">
                <a:solidFill>
                  <a:schemeClr val="accent4"/>
                </a:solidFill>
              </a:defRPr>
            </a:lvl3pPr>
            <a:lvl4pPr marL="509588" indent="0">
              <a:buNone/>
              <a:defRPr/>
            </a:lvl4pPr>
            <a:lvl5pPr marL="690563" indent="0">
              <a:buNone/>
              <a:defRPr/>
            </a:lvl5pPr>
          </a:lstStyle>
          <a:p>
            <a:pPr lvl="0"/>
            <a:r>
              <a:rPr lang="en-US" dirty="0"/>
              <a:t>Topic: Details</a:t>
            </a:r>
          </a:p>
          <a:p>
            <a:pPr lvl="1"/>
            <a:r>
              <a:rPr lang="en-US" dirty="0"/>
              <a:t>Subtitle</a:t>
            </a:r>
          </a:p>
          <a:p>
            <a:pPr lvl="2"/>
            <a:r>
              <a:rPr lang="en-US" dirty="0"/>
              <a:t>Month DD, YYYY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529" y="780008"/>
            <a:ext cx="4004722" cy="6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043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ctionTitle"/>
          <p:cNvSpPr>
            <a:spLocks noGrp="1"/>
          </p:cNvSpPr>
          <p:nvPr>
            <p:ph type="body" sz="quarter" idx="11"/>
          </p:nvPr>
        </p:nvSpPr>
        <p:spPr>
          <a:xfrm>
            <a:off x="3085536" y="2934392"/>
            <a:ext cx="5701848" cy="914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8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ectionNumber"/>
          <p:cNvSpPr>
            <a:spLocks noGrp="1"/>
          </p:cNvSpPr>
          <p:nvPr>
            <p:ph type="body" sz="quarter" idx="12" hasCustomPrompt="1"/>
          </p:nvPr>
        </p:nvSpPr>
        <p:spPr>
          <a:xfrm>
            <a:off x="347472" y="2934392"/>
            <a:ext cx="2422179" cy="914400"/>
          </a:xfrm>
        </p:spPr>
        <p:txBody>
          <a:bodyPr>
            <a:noAutofit/>
          </a:bodyPr>
          <a:lstStyle>
            <a:lvl1pPr marL="0" indent="0" algn="r">
              <a:buNone/>
              <a:defRPr sz="28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2927593" y="2859578"/>
            <a:ext cx="0" cy="1064029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 userDrawn="1"/>
        </p:nvCxnSpPr>
        <p:spPr bwMode="auto">
          <a:xfrm>
            <a:off x="2927593" y="2859578"/>
            <a:ext cx="0" cy="1064029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38930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0838" y="402336"/>
            <a:ext cx="8436546" cy="923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350837" y="1568451"/>
            <a:ext cx="8436547" cy="4729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6715"/>
            <a:ext cx="1479033" cy="2443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006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ctionTitle"/>
          <p:cNvSpPr>
            <a:spLocks noGrp="1"/>
          </p:cNvSpPr>
          <p:nvPr>
            <p:ph type="body" sz="quarter" idx="11"/>
          </p:nvPr>
        </p:nvSpPr>
        <p:spPr>
          <a:xfrm>
            <a:off x="3085536" y="2934392"/>
            <a:ext cx="5701848" cy="914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8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accent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ectionNumber"/>
          <p:cNvSpPr>
            <a:spLocks noGrp="1"/>
          </p:cNvSpPr>
          <p:nvPr>
            <p:ph type="body" sz="quarter" idx="12" hasCustomPrompt="1"/>
          </p:nvPr>
        </p:nvSpPr>
        <p:spPr>
          <a:xfrm>
            <a:off x="347472" y="2934392"/>
            <a:ext cx="2422179" cy="914400"/>
          </a:xfrm>
        </p:spPr>
        <p:txBody>
          <a:bodyPr>
            <a:noAutofit/>
          </a:bodyPr>
          <a:lstStyle>
            <a:lvl1pPr marL="0" indent="0" algn="r">
              <a:buNone/>
              <a:defRPr sz="28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2927593" y="2859578"/>
            <a:ext cx="0" cy="1064029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 userDrawn="1"/>
        </p:nvCxnSpPr>
        <p:spPr bwMode="auto">
          <a:xfrm>
            <a:off x="2927593" y="2859578"/>
            <a:ext cx="0" cy="1064029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8172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152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3642588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5144898" y="1568450"/>
            <a:ext cx="3642588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47472" y="2092325"/>
            <a:ext cx="3644074" cy="3821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5143310" y="2092325"/>
            <a:ext cx="3644074" cy="3821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602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347472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26"/>
          </p:nvPr>
        </p:nvSpPr>
        <p:spPr>
          <a:xfrm>
            <a:off x="3373809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27"/>
          </p:nvPr>
        </p:nvSpPr>
        <p:spPr>
          <a:xfrm>
            <a:off x="6400147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220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347472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26"/>
          </p:nvPr>
        </p:nvSpPr>
        <p:spPr>
          <a:xfrm>
            <a:off x="3373809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27"/>
          </p:nvPr>
        </p:nvSpPr>
        <p:spPr>
          <a:xfrm>
            <a:off x="6400147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347472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29" hasCustomPrompt="1"/>
          </p:nvPr>
        </p:nvSpPr>
        <p:spPr>
          <a:xfrm>
            <a:off x="3373809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30" hasCustomPrompt="1"/>
          </p:nvPr>
        </p:nvSpPr>
        <p:spPr>
          <a:xfrm>
            <a:off x="6400147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87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1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28"/>
          </p:nvPr>
        </p:nvSpPr>
        <p:spPr>
          <a:xfrm>
            <a:off x="3433573" y="2120899"/>
            <a:ext cx="5353811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7"/>
          </p:nvPr>
        </p:nvSpPr>
        <p:spPr>
          <a:xfrm>
            <a:off x="345885" y="2120899"/>
            <a:ext cx="2406347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240634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436747" y="1568450"/>
            <a:ext cx="5353811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054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2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28"/>
          </p:nvPr>
        </p:nvSpPr>
        <p:spPr>
          <a:xfrm>
            <a:off x="347472" y="2120899"/>
            <a:ext cx="5353811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7"/>
          </p:nvPr>
        </p:nvSpPr>
        <p:spPr>
          <a:xfrm>
            <a:off x="6381037" y="2120899"/>
            <a:ext cx="2406347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6381037" y="1568450"/>
            <a:ext cx="240634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47472" y="1568450"/>
            <a:ext cx="5353811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781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0838" y="1571477"/>
            <a:ext cx="3643883" cy="1997223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3"/>
          </p:nvPr>
        </p:nvSpPr>
        <p:spPr>
          <a:xfrm>
            <a:off x="5143501" y="1571477"/>
            <a:ext cx="3643883" cy="1997223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24"/>
          </p:nvPr>
        </p:nvSpPr>
        <p:spPr>
          <a:xfrm>
            <a:off x="350838" y="3924808"/>
            <a:ext cx="3643883" cy="199339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5143501" y="3924808"/>
            <a:ext cx="3643883" cy="199339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6735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oxe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25"/>
          </p:nvPr>
        </p:nvSpPr>
        <p:spPr>
          <a:xfrm>
            <a:off x="347472" y="203200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3636341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5146485" y="1568450"/>
            <a:ext cx="3639312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5148073" y="3919300"/>
            <a:ext cx="3639312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347472" y="3919300"/>
            <a:ext cx="3636341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6"/>
          </p:nvPr>
        </p:nvSpPr>
        <p:spPr>
          <a:xfrm>
            <a:off x="5144897" y="203200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27"/>
          </p:nvPr>
        </p:nvSpPr>
        <p:spPr>
          <a:xfrm>
            <a:off x="347472" y="438285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28"/>
          </p:nvPr>
        </p:nvSpPr>
        <p:spPr>
          <a:xfrm>
            <a:off x="5144897" y="4382850"/>
            <a:ext cx="3642487" cy="1530700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347663" indent="-119063">
              <a:defRPr sz="1000"/>
            </a:lvl3pPr>
            <a:lvl4pPr marL="457200" indent="-109538">
              <a:tabLst/>
              <a:defRPr sz="1000"/>
            </a:lvl4pPr>
            <a:lvl5pPr marL="576263" indent="-119063"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7150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oxe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271196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309334" y="1574800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6271196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24" hasCustomPrompt="1"/>
          </p:nvPr>
        </p:nvSpPr>
        <p:spPr>
          <a:xfrm>
            <a:off x="347472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26" hasCustomPrompt="1"/>
          </p:nvPr>
        </p:nvSpPr>
        <p:spPr>
          <a:xfrm>
            <a:off x="3309334" y="4070493"/>
            <a:ext cx="2514600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27"/>
          </p:nvPr>
        </p:nvSpPr>
        <p:spPr>
          <a:xfrm>
            <a:off x="345885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33"/>
          </p:nvPr>
        </p:nvSpPr>
        <p:spPr>
          <a:xfrm>
            <a:off x="3309334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34"/>
          </p:nvPr>
        </p:nvSpPr>
        <p:spPr>
          <a:xfrm>
            <a:off x="6272784" y="2038350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35"/>
          </p:nvPr>
        </p:nvSpPr>
        <p:spPr>
          <a:xfrm>
            <a:off x="345885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36"/>
          </p:nvPr>
        </p:nvSpPr>
        <p:spPr>
          <a:xfrm>
            <a:off x="3309334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37"/>
          </p:nvPr>
        </p:nvSpPr>
        <p:spPr>
          <a:xfrm>
            <a:off x="6272784" y="4534043"/>
            <a:ext cx="2514600" cy="1660382"/>
          </a:xfrm>
        </p:spPr>
        <p:txBody>
          <a:bodyPr/>
          <a:lstStyle>
            <a:lvl1pPr marL="119063" indent="-119063">
              <a:defRPr sz="1000"/>
            </a:lvl1pPr>
            <a:lvl2pPr marL="228600" indent="-109538">
              <a:defRPr sz="1000"/>
            </a:lvl2pPr>
            <a:lvl3pPr marL="287338" indent="-58738">
              <a:defRPr sz="1000"/>
            </a:lvl3pPr>
            <a:lvl4pPr marL="457200" indent="-109538">
              <a:defRPr sz="1000"/>
            </a:lvl4pPr>
            <a:lvl5pPr marL="576263" indent="-119063">
              <a:tabLst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016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boxes with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Text Placeholder 19"/>
          <p:cNvSpPr>
            <a:spLocks noGrp="1"/>
          </p:cNvSpPr>
          <p:nvPr>
            <p:ph type="body" sz="quarter" idx="34" hasCustomPrompt="1"/>
          </p:nvPr>
        </p:nvSpPr>
        <p:spPr>
          <a:xfrm>
            <a:off x="347472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35" hasCustomPrompt="1"/>
          </p:nvPr>
        </p:nvSpPr>
        <p:spPr>
          <a:xfrm>
            <a:off x="2533634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36" hasCustomPrompt="1"/>
          </p:nvPr>
        </p:nvSpPr>
        <p:spPr>
          <a:xfrm>
            <a:off x="4719796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37" hasCustomPrompt="1"/>
          </p:nvPr>
        </p:nvSpPr>
        <p:spPr>
          <a:xfrm>
            <a:off x="6905958" y="1574800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38" hasCustomPrompt="1"/>
          </p:nvPr>
        </p:nvSpPr>
        <p:spPr>
          <a:xfrm>
            <a:off x="347472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39" hasCustomPrompt="1"/>
          </p:nvPr>
        </p:nvSpPr>
        <p:spPr>
          <a:xfrm>
            <a:off x="2533634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40" hasCustomPrompt="1"/>
          </p:nvPr>
        </p:nvSpPr>
        <p:spPr>
          <a:xfrm>
            <a:off x="4719796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41" hasCustomPrompt="1"/>
          </p:nvPr>
        </p:nvSpPr>
        <p:spPr>
          <a:xfrm>
            <a:off x="6905958" y="4078514"/>
            <a:ext cx="1876664" cy="33655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0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0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10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4" name="Content Placeholder 6"/>
          <p:cNvSpPr>
            <a:spLocks noGrp="1"/>
          </p:cNvSpPr>
          <p:nvPr>
            <p:ph sz="quarter" idx="42"/>
          </p:nvPr>
        </p:nvSpPr>
        <p:spPr>
          <a:xfrm>
            <a:off x="347472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quarter" idx="56"/>
          </p:nvPr>
        </p:nvSpPr>
        <p:spPr>
          <a:xfrm>
            <a:off x="2533634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6"/>
          <p:cNvSpPr>
            <a:spLocks noGrp="1"/>
          </p:cNvSpPr>
          <p:nvPr>
            <p:ph sz="quarter" idx="57"/>
          </p:nvPr>
        </p:nvSpPr>
        <p:spPr>
          <a:xfrm>
            <a:off x="4719796" y="2035655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6"/>
          <p:cNvSpPr>
            <a:spLocks noGrp="1"/>
          </p:cNvSpPr>
          <p:nvPr>
            <p:ph sz="quarter" idx="58"/>
          </p:nvPr>
        </p:nvSpPr>
        <p:spPr>
          <a:xfrm>
            <a:off x="6912864" y="2027188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6"/>
          <p:cNvSpPr>
            <a:spLocks noGrp="1"/>
          </p:cNvSpPr>
          <p:nvPr>
            <p:ph sz="quarter" idx="59"/>
          </p:nvPr>
        </p:nvSpPr>
        <p:spPr>
          <a:xfrm>
            <a:off x="347472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6"/>
          <p:cNvSpPr>
            <a:spLocks noGrp="1"/>
          </p:cNvSpPr>
          <p:nvPr>
            <p:ph sz="quarter" idx="60"/>
          </p:nvPr>
        </p:nvSpPr>
        <p:spPr>
          <a:xfrm>
            <a:off x="2533634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6"/>
          <p:cNvSpPr>
            <a:spLocks noGrp="1"/>
          </p:cNvSpPr>
          <p:nvPr>
            <p:ph sz="quarter" idx="61"/>
          </p:nvPr>
        </p:nvSpPr>
        <p:spPr>
          <a:xfrm>
            <a:off x="4719796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Content Placeholder 6"/>
          <p:cNvSpPr>
            <a:spLocks noGrp="1"/>
          </p:cNvSpPr>
          <p:nvPr>
            <p:ph sz="quarter" idx="62"/>
          </p:nvPr>
        </p:nvSpPr>
        <p:spPr>
          <a:xfrm>
            <a:off x="6912864" y="4524027"/>
            <a:ext cx="1874520" cy="1670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19063" indent="-119063">
              <a:defRPr lang="en-US" sz="1000" dirty="0" smtClean="0"/>
            </a:lvl1pPr>
            <a:lvl2pPr marL="228600" indent="-109538">
              <a:defRPr lang="en-US" sz="1000" dirty="0" smtClean="0"/>
            </a:lvl2pPr>
            <a:lvl3pPr marL="347663" indent="-119063">
              <a:defRPr lang="en-US" sz="1000" dirty="0" smtClean="0"/>
            </a:lvl3pPr>
            <a:lvl4pPr marL="457200" indent="-109538">
              <a:defRPr lang="en-US" sz="1000" dirty="0" smtClean="0"/>
            </a:lvl4pPr>
            <a:lvl5pPr marL="576263" indent="-119063">
              <a:defRPr lang="en-US" sz="10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0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0838" y="402336"/>
            <a:ext cx="8436546" cy="923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350837" y="1568451"/>
            <a:ext cx="8436547" cy="4729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6715"/>
            <a:ext cx="1479033" cy="2443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987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6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3642588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5144898" y="1568450"/>
            <a:ext cx="3642588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47472" y="2092325"/>
            <a:ext cx="3644074" cy="3821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5143310" y="2092325"/>
            <a:ext cx="3644074" cy="382111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5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347472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26"/>
          </p:nvPr>
        </p:nvSpPr>
        <p:spPr>
          <a:xfrm>
            <a:off x="3373809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27"/>
          </p:nvPr>
        </p:nvSpPr>
        <p:spPr>
          <a:xfrm>
            <a:off x="6400147" y="1560845"/>
            <a:ext cx="2387237" cy="435259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091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25"/>
          </p:nvPr>
        </p:nvSpPr>
        <p:spPr>
          <a:xfrm>
            <a:off x="347472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26"/>
          </p:nvPr>
        </p:nvSpPr>
        <p:spPr>
          <a:xfrm>
            <a:off x="3373809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27"/>
          </p:nvPr>
        </p:nvSpPr>
        <p:spPr>
          <a:xfrm>
            <a:off x="6400147" y="2120900"/>
            <a:ext cx="2387237" cy="379253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347472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29" hasCustomPrompt="1"/>
          </p:nvPr>
        </p:nvSpPr>
        <p:spPr>
          <a:xfrm>
            <a:off x="3373809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30" hasCustomPrompt="1"/>
          </p:nvPr>
        </p:nvSpPr>
        <p:spPr>
          <a:xfrm>
            <a:off x="6400147" y="1568450"/>
            <a:ext cx="238723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2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1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28"/>
          </p:nvPr>
        </p:nvSpPr>
        <p:spPr>
          <a:xfrm>
            <a:off x="3433573" y="2120899"/>
            <a:ext cx="5353811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7"/>
          </p:nvPr>
        </p:nvSpPr>
        <p:spPr>
          <a:xfrm>
            <a:off x="345885" y="2120899"/>
            <a:ext cx="2406347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472" y="1568450"/>
            <a:ext cx="240634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436747" y="1568450"/>
            <a:ext cx="5353811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31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2/3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350837" y="6377329"/>
            <a:ext cx="1584289" cy="32316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dirty="0">
                <a:solidFill>
                  <a:srgbClr val="5E7E94"/>
                </a:solidFill>
              </a:rPr>
              <a:t>Page </a:t>
            </a:r>
            <a:fld id="{50C6FCF5-5946-4146-A67F-21AD3F2F73BB}" type="slidenum">
              <a:rPr lang="en-US" sz="1050" smtClean="0">
                <a:solidFill>
                  <a:srgbClr val="5E7E94"/>
                </a:solidFill>
              </a:rPr>
              <a:pPr algn="l"/>
              <a:t>‹#›</a:t>
            </a:fld>
            <a:endParaRPr lang="en-US" sz="1050" dirty="0">
              <a:solidFill>
                <a:srgbClr val="5E7E94"/>
              </a:solidFill>
            </a:endParaRPr>
          </a:p>
          <a:p>
            <a:pPr algn="l"/>
            <a:r>
              <a:rPr lang="en-US" sz="1050" dirty="0">
                <a:solidFill>
                  <a:srgbClr val="5E7E94"/>
                </a:solidFill>
              </a:rPr>
              <a:t>Proprietary &amp; Confidential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51" y="6414401"/>
            <a:ext cx="1479033" cy="244392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75635"/>
            <a:ext cx="9144000" cy="914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28"/>
          </p:nvPr>
        </p:nvSpPr>
        <p:spPr>
          <a:xfrm>
            <a:off x="347472" y="2120899"/>
            <a:ext cx="5353811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27"/>
          </p:nvPr>
        </p:nvSpPr>
        <p:spPr>
          <a:xfrm>
            <a:off x="6381037" y="2120899"/>
            <a:ext cx="2406347" cy="379253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6381037" y="1568450"/>
            <a:ext cx="2406347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47472" y="1568450"/>
            <a:ext cx="5353811" cy="36933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200">
                <a:solidFill>
                  <a:schemeClr val="accent1"/>
                </a:solidFill>
              </a:defRPr>
            </a:lvl2pPr>
            <a:lvl3pPr>
              <a:defRPr sz="1000">
                <a:solidFill>
                  <a:schemeClr val="accent2"/>
                </a:solidFill>
              </a:defRPr>
            </a:lvl3pPr>
            <a:lvl4pPr>
              <a:defRPr sz="1000">
                <a:solidFill>
                  <a:schemeClr val="accent2"/>
                </a:solidFill>
              </a:defRPr>
            </a:lvl4pPr>
            <a:lvl5pPr>
              <a:defRPr sz="10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Heading 12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Subheading 12 </a:t>
            </a:r>
            <a:r>
              <a:rPr lang="en-US" dirty="0" err="1"/>
              <a:t>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04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1568449"/>
            <a:ext cx="8436547" cy="47274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90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lang="en-US" sz="2400" b="1" kern="1200" smtClean="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9863" indent="-169863" algn="l" defTabSz="457200" rtl="0" eaLnBrk="1" latinLnBrk="0" hangingPunct="1">
        <a:spcBef>
          <a:spcPts val="1200"/>
        </a:spcBef>
        <a:buFont typeface="Arial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39725" indent="-169863" algn="l" defTabSz="457200" rtl="0" eaLnBrk="1" latinLnBrk="0" hangingPunct="1">
        <a:spcBef>
          <a:spcPts val="400"/>
        </a:spcBef>
        <a:buFont typeface="Arial"/>
        <a:buChar char="–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9588" indent="-169863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90563" indent="-180975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62013" indent="-171450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7472" y="402336"/>
            <a:ext cx="8439912" cy="923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1568449"/>
            <a:ext cx="8436547" cy="47274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4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lang="en-US" sz="2400" b="1" kern="1200" smtClean="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9863" indent="-169863" algn="l" defTabSz="457200" rtl="0" eaLnBrk="1" latinLnBrk="0" hangingPunct="1">
        <a:spcBef>
          <a:spcPts val="1200"/>
        </a:spcBef>
        <a:buFont typeface="Arial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39725" indent="-169863" algn="l" defTabSz="457200" rtl="0" eaLnBrk="1" latinLnBrk="0" hangingPunct="1">
        <a:spcBef>
          <a:spcPts val="400"/>
        </a:spcBef>
        <a:buFont typeface="Arial"/>
        <a:buChar char="–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09588" indent="-169863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90563" indent="-180975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62013" indent="-171450" algn="l" defTabSz="457200" rtl="0" eaLnBrk="1" latinLnBrk="0" hangingPunct="1">
        <a:spcBef>
          <a:spcPts val="400"/>
        </a:spcBef>
        <a:buFont typeface="Arial" panose="020B0604020202020204" pitchFamily="34" charset="0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State of Nevada &amp; Southwest Airlines</a:t>
            </a:r>
          </a:p>
        </p:txBody>
      </p:sp>
    </p:spTree>
    <p:extLst>
      <p:ext uri="{BB962C8B-B14F-4D97-AF65-F5344CB8AC3E}">
        <p14:creationId xmlns:p14="http://schemas.microsoft.com/office/powerpoint/2010/main" val="71467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838" y="402336"/>
            <a:ext cx="8436546" cy="1502664"/>
          </a:xfrm>
        </p:spPr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br>
              <a:rPr lang="en-US" sz="1800" b="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Review Discount Agreement</a:t>
            </a:r>
          </a:p>
          <a:p>
            <a:r>
              <a:rPr lang="en-US" sz="1800" dirty="0"/>
              <a:t>Explain Southwest Airlines fares</a:t>
            </a:r>
          </a:p>
          <a:p>
            <a:r>
              <a:rPr lang="en-US" sz="1800" dirty="0"/>
              <a:t>Support contacts for State users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5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 Airlines </a:t>
            </a:r>
            <a:br>
              <a:rPr lang="en-US" dirty="0"/>
            </a:br>
            <a:r>
              <a:rPr lang="en-US" sz="1800" b="0" dirty="0"/>
              <a:t>Southwest Airlines new discounts create travel cost savings on all flights to/from Las Vegas and Reno.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15% off all Business Select</a:t>
            </a:r>
            <a:r>
              <a:rPr lang="en-US" sz="1800" baseline="30000" dirty="0"/>
              <a:t>®</a:t>
            </a:r>
            <a:r>
              <a:rPr lang="en-US" sz="1800" dirty="0"/>
              <a:t> &amp; Anytime fares</a:t>
            </a:r>
          </a:p>
          <a:p>
            <a:r>
              <a:rPr lang="en-US" sz="1800" dirty="0"/>
              <a:t>3% discount off select </a:t>
            </a:r>
            <a:r>
              <a:rPr lang="en-US" sz="1800" dirty="0" err="1"/>
              <a:t>Wanna</a:t>
            </a:r>
            <a:r>
              <a:rPr lang="en-US" sz="1800" dirty="0"/>
              <a:t> Get Away fares</a:t>
            </a:r>
          </a:p>
          <a:p>
            <a:pPr lvl="1"/>
            <a:r>
              <a:rPr lang="en-US" sz="1800" dirty="0"/>
              <a:t>Discount applies to 0-7 day Advance Purchase fares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095" y="2902904"/>
            <a:ext cx="8390289" cy="340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41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 Airlines Fare Breakdown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1198489"/>
            <a:ext cx="6019800" cy="509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89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E7E94"/>
                </a:solidFill>
              </a:rPr>
              <a:t>Advanced Purchase pricing explained </a:t>
            </a:r>
            <a:br>
              <a:rPr lang="en-US" dirty="0">
                <a:solidFill>
                  <a:srgbClr val="5E7E94"/>
                </a:solidFill>
              </a:rPr>
            </a:b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1271" y="3429000"/>
            <a:ext cx="7528011" cy="2544321"/>
            <a:chOff x="822228" y="2980045"/>
            <a:chExt cx="7528011" cy="3392427"/>
          </a:xfrm>
        </p:grpSpPr>
        <p:sp>
          <p:nvSpPr>
            <p:cNvPr id="5" name="Round Diagonal Corner Rectangle 4"/>
            <p:cNvSpPr/>
            <p:nvPr/>
          </p:nvSpPr>
          <p:spPr>
            <a:xfrm>
              <a:off x="1615881" y="3284845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0AP</a:t>
              </a:r>
            </a:p>
          </p:txBody>
        </p:sp>
        <p:sp>
          <p:nvSpPr>
            <p:cNvPr id="6" name="Round Diagonal Corner Rectangle 5"/>
            <p:cNvSpPr/>
            <p:nvPr/>
          </p:nvSpPr>
          <p:spPr>
            <a:xfrm>
              <a:off x="1615880" y="3589645"/>
              <a:ext cx="52459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1AP</a:t>
              </a:r>
            </a:p>
          </p:txBody>
        </p:sp>
        <p:sp>
          <p:nvSpPr>
            <p:cNvPr id="7" name="Round Diagonal Corner Rectangle 6"/>
            <p:cNvSpPr/>
            <p:nvPr/>
          </p:nvSpPr>
          <p:spPr>
            <a:xfrm>
              <a:off x="1615880" y="3894445"/>
              <a:ext cx="43315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3AP</a:t>
              </a:r>
            </a:p>
          </p:txBody>
        </p:sp>
        <p:sp>
          <p:nvSpPr>
            <p:cNvPr id="8" name="Round Diagonal Corner Rectangle 7"/>
            <p:cNvSpPr/>
            <p:nvPr/>
          </p:nvSpPr>
          <p:spPr>
            <a:xfrm>
              <a:off x="1615880" y="4199245"/>
              <a:ext cx="34171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7AP</a:t>
              </a:r>
            </a:p>
          </p:txBody>
        </p:sp>
        <p:sp>
          <p:nvSpPr>
            <p:cNvPr id="9" name="Round Diagonal Corner Rectangle 8"/>
            <p:cNvSpPr/>
            <p:nvPr/>
          </p:nvSpPr>
          <p:spPr>
            <a:xfrm>
              <a:off x="1615880" y="4504045"/>
              <a:ext cx="2502726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10AP</a:t>
              </a:r>
            </a:p>
          </p:txBody>
        </p:sp>
        <p:sp>
          <p:nvSpPr>
            <p:cNvPr id="10" name="Round Diagonal Corner Rectangle 9"/>
            <p:cNvSpPr/>
            <p:nvPr/>
          </p:nvSpPr>
          <p:spPr>
            <a:xfrm>
              <a:off x="1615880" y="4808845"/>
              <a:ext cx="1588326" cy="3429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14AP</a:t>
              </a:r>
            </a:p>
          </p:txBody>
        </p:sp>
        <p:sp>
          <p:nvSpPr>
            <p:cNvPr id="11" name="Round Diagonal Corner Rectangle 10"/>
            <p:cNvSpPr/>
            <p:nvPr/>
          </p:nvSpPr>
          <p:spPr>
            <a:xfrm>
              <a:off x="1615880" y="5148901"/>
              <a:ext cx="990601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21 AP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1635236" y="5608945"/>
              <a:ext cx="6140969" cy="190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225923" y="5951844"/>
              <a:ext cx="1124316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Departure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2228" y="3047054"/>
              <a:ext cx="609600" cy="2800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$$$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</a:t>
              </a:r>
            </a:p>
          </p:txBody>
        </p:sp>
        <p:sp>
          <p:nvSpPr>
            <p:cNvPr id="15" name="Round Diagonal Corner Rectangle 14"/>
            <p:cNvSpPr/>
            <p:nvPr/>
          </p:nvSpPr>
          <p:spPr>
            <a:xfrm>
              <a:off x="1615881" y="2980045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Anytime</a:t>
              </a:r>
            </a:p>
          </p:txBody>
        </p:sp>
        <p:sp>
          <p:nvSpPr>
            <p:cNvPr id="16" name="Round Diagonal Corner Rectangle 15"/>
            <p:cNvSpPr/>
            <p:nvPr/>
          </p:nvSpPr>
          <p:spPr>
            <a:xfrm>
              <a:off x="2618357" y="5148901"/>
              <a:ext cx="5157848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7" name="Round Diagonal Corner Rectangle 16"/>
            <p:cNvSpPr/>
            <p:nvPr/>
          </p:nvSpPr>
          <p:spPr>
            <a:xfrm>
              <a:off x="3204206" y="4824845"/>
              <a:ext cx="45719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8" name="Round Diagonal Corner Rectangle 17"/>
            <p:cNvSpPr/>
            <p:nvPr/>
          </p:nvSpPr>
          <p:spPr>
            <a:xfrm>
              <a:off x="4118606" y="4504045"/>
              <a:ext cx="36575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9" name="Round Diagonal Corner Rectangle 18"/>
            <p:cNvSpPr/>
            <p:nvPr/>
          </p:nvSpPr>
          <p:spPr>
            <a:xfrm>
              <a:off x="5028045" y="4199245"/>
              <a:ext cx="2748160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 Diagonal Corner Rectangle 19"/>
            <p:cNvSpPr/>
            <p:nvPr/>
          </p:nvSpPr>
          <p:spPr>
            <a:xfrm>
              <a:off x="5947406" y="3894445"/>
              <a:ext cx="18287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1" name="Round Diagonal Corner Rectangle 20"/>
            <p:cNvSpPr/>
            <p:nvPr/>
          </p:nvSpPr>
          <p:spPr>
            <a:xfrm>
              <a:off x="6873682" y="3589645"/>
              <a:ext cx="902523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30006" y="838200"/>
            <a:ext cx="7959273" cy="2021432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marL="255129" indent="-255129" defTabSz="816410">
              <a:buFont typeface="Arial" panose="020B0604020202020204" pitchFamily="34" charset="0"/>
              <a:buChar char="•"/>
            </a:pPr>
            <a:r>
              <a:rPr lang="en-US" dirty="0">
                <a:cs typeface="Arial" pitchFamily="34" charset="0"/>
              </a:rPr>
              <a:t>Wanna Get Away fares are filed with advance purchase requirements</a:t>
            </a:r>
          </a:p>
          <a:p>
            <a:pPr marL="255129" indent="-255129" defTabSz="816410">
              <a:buFont typeface="Arial" panose="020B0604020202020204" pitchFamily="34" charset="0"/>
              <a:buChar char="•"/>
            </a:pPr>
            <a:r>
              <a:rPr lang="en-US" dirty="0">
                <a:cs typeface="Arial" pitchFamily="34" charset="0"/>
              </a:rPr>
              <a:t>An advanced purchase requirement is a restriction that defines the last day a fare will be available on southwest.com</a:t>
            </a:r>
          </a:p>
          <a:p>
            <a:pPr marL="663332" lvl="1" indent="-255129" defTabSz="816410">
              <a:buFont typeface="Arial" panose="020B0604020202020204" pitchFamily="34" charset="0"/>
              <a:buChar char="•"/>
            </a:pPr>
            <a:r>
              <a:rPr lang="en-US" dirty="0">
                <a:cs typeface="Arial" pitchFamily="34" charset="0"/>
              </a:rPr>
              <a:t>For example, a 21AP is available from the date of schedule publish until the 21</a:t>
            </a:r>
            <a:r>
              <a:rPr lang="en-US" baseline="30000" dirty="0">
                <a:cs typeface="Arial" pitchFamily="34" charset="0"/>
              </a:rPr>
              <a:t>st</a:t>
            </a:r>
            <a:r>
              <a:rPr lang="en-US" dirty="0">
                <a:cs typeface="Arial" pitchFamily="34" charset="0"/>
              </a:rPr>
              <a:t> day before departure</a:t>
            </a:r>
          </a:p>
          <a:p>
            <a:pPr marL="663332" lvl="1" indent="-255129" defTabSz="816410">
              <a:buFont typeface="Arial" panose="020B0604020202020204" pitchFamily="34" charset="0"/>
              <a:buChar char="•"/>
            </a:pPr>
            <a:r>
              <a:rPr lang="en-US" dirty="0">
                <a:cs typeface="Arial" pitchFamily="34" charset="0"/>
              </a:rPr>
              <a:t>At 20 days before departure, a higher priced 14AP fare will be now available, along with the 10AP, 7AP, 3AP, 1AP, and 0AP fares</a:t>
            </a:r>
          </a:p>
        </p:txBody>
      </p:sp>
      <p:sp>
        <p:nvSpPr>
          <p:cNvPr id="23" name="Round Diagonal Corner Rectangle 22"/>
          <p:cNvSpPr/>
          <p:nvPr/>
        </p:nvSpPr>
        <p:spPr>
          <a:xfrm>
            <a:off x="3730431" y="5791200"/>
            <a:ext cx="914400" cy="228600"/>
          </a:xfrm>
          <a:prstGeom prst="round2Diag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r>
              <a:rPr lang="en-US" sz="1000" dirty="0">
                <a:solidFill>
                  <a:prstClr val="white"/>
                </a:solidFill>
              </a:rPr>
              <a:t>Available</a:t>
            </a:r>
            <a:endParaRPr lang="en-US" sz="1450" dirty="0">
              <a:solidFill>
                <a:prstClr val="white"/>
              </a:solidFill>
            </a:endParaRPr>
          </a:p>
        </p:txBody>
      </p:sp>
      <p:sp>
        <p:nvSpPr>
          <p:cNvPr id="24" name="Round Diagonal Corner Rectangle 23"/>
          <p:cNvSpPr/>
          <p:nvPr/>
        </p:nvSpPr>
        <p:spPr>
          <a:xfrm>
            <a:off x="4644833" y="5791200"/>
            <a:ext cx="915629" cy="228600"/>
          </a:xfrm>
          <a:prstGeom prst="round2Diag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r>
              <a:rPr lang="en-US" sz="1000" dirty="0">
                <a:solidFill>
                  <a:srgbClr val="000000"/>
                </a:solidFill>
              </a:rPr>
              <a:t>Unavailable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609600" y="5410200"/>
            <a:ext cx="8819087" cy="305577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450" dirty="0">
                <a:solidFill>
                  <a:srgbClr val="000000"/>
                </a:solidFill>
              </a:rPr>
              <a:t>                                                          12/10      12/17        12/21         12/24        12/28      12/30       12/31      </a:t>
            </a:r>
          </a:p>
        </p:txBody>
      </p:sp>
    </p:spTree>
    <p:extLst>
      <p:ext uri="{BB962C8B-B14F-4D97-AF65-F5344CB8AC3E}">
        <p14:creationId xmlns:p14="http://schemas.microsoft.com/office/powerpoint/2010/main" val="345636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853" y="1189386"/>
            <a:ext cx="7966161" cy="1467434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marL="255129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The below example shows a booking made on 12/19, twelve days prior to departure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On this date, Anytime, 0AP,1AP, 3AP, 7AP, 10AP fares are available for purchase, and 14-21AP fares are closed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In this example, a 10AP was available and purchased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2001" y="3050853"/>
            <a:ext cx="7528011" cy="3045147"/>
            <a:chOff x="896296" y="2645405"/>
            <a:chExt cx="7528011" cy="4060195"/>
          </a:xfrm>
        </p:grpSpPr>
        <p:sp>
          <p:nvSpPr>
            <p:cNvPr id="6" name="Round Diagonal Corner Rectangle 5"/>
            <p:cNvSpPr/>
            <p:nvPr/>
          </p:nvSpPr>
          <p:spPr>
            <a:xfrm>
              <a:off x="1689949" y="3415650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0AP</a:t>
              </a:r>
            </a:p>
          </p:txBody>
        </p:sp>
        <p:sp>
          <p:nvSpPr>
            <p:cNvPr id="7" name="Round Diagonal Corner Rectangle 6"/>
            <p:cNvSpPr/>
            <p:nvPr/>
          </p:nvSpPr>
          <p:spPr>
            <a:xfrm>
              <a:off x="1689948" y="3720450"/>
              <a:ext cx="52459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1AP</a:t>
              </a:r>
            </a:p>
          </p:txBody>
        </p:sp>
        <p:sp>
          <p:nvSpPr>
            <p:cNvPr id="8" name="Round Diagonal Corner Rectangle 7"/>
            <p:cNvSpPr/>
            <p:nvPr/>
          </p:nvSpPr>
          <p:spPr>
            <a:xfrm>
              <a:off x="1689948" y="4025250"/>
              <a:ext cx="43315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3AP</a:t>
              </a:r>
            </a:p>
          </p:txBody>
        </p:sp>
        <p:sp>
          <p:nvSpPr>
            <p:cNvPr id="9" name="Round Diagonal Corner Rectangle 8"/>
            <p:cNvSpPr/>
            <p:nvPr/>
          </p:nvSpPr>
          <p:spPr>
            <a:xfrm>
              <a:off x="1689948" y="4330050"/>
              <a:ext cx="34171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7AP</a:t>
              </a:r>
            </a:p>
          </p:txBody>
        </p:sp>
        <p:sp>
          <p:nvSpPr>
            <p:cNvPr id="10" name="Round Diagonal Corner Rectangle 9"/>
            <p:cNvSpPr/>
            <p:nvPr/>
          </p:nvSpPr>
          <p:spPr>
            <a:xfrm>
              <a:off x="1689948" y="4634850"/>
              <a:ext cx="2502726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b="1" dirty="0">
                  <a:solidFill>
                    <a:srgbClr val="FFBF27"/>
                  </a:solidFill>
                </a:rPr>
                <a:t>10AP</a:t>
              </a:r>
            </a:p>
          </p:txBody>
        </p:sp>
        <p:sp>
          <p:nvSpPr>
            <p:cNvPr id="11" name="Round Diagonal Corner Rectangle 10"/>
            <p:cNvSpPr/>
            <p:nvPr/>
          </p:nvSpPr>
          <p:spPr>
            <a:xfrm>
              <a:off x="1689948" y="4939650"/>
              <a:ext cx="1588326" cy="3429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14AP</a:t>
              </a:r>
            </a:p>
          </p:txBody>
        </p:sp>
        <p:sp>
          <p:nvSpPr>
            <p:cNvPr id="12" name="Round Diagonal Corner Rectangle 11"/>
            <p:cNvSpPr/>
            <p:nvPr/>
          </p:nvSpPr>
          <p:spPr>
            <a:xfrm>
              <a:off x="1689948" y="5279706"/>
              <a:ext cx="990601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21 AP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1709304" y="5733254"/>
              <a:ext cx="6140969" cy="64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299991" y="6060453"/>
              <a:ext cx="1124316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Departure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96296" y="3177860"/>
              <a:ext cx="609600" cy="2800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$$$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</a:t>
              </a:r>
            </a:p>
          </p:txBody>
        </p:sp>
        <p:sp>
          <p:nvSpPr>
            <p:cNvPr id="16" name="Round Diagonal Corner Rectangle 15"/>
            <p:cNvSpPr/>
            <p:nvPr/>
          </p:nvSpPr>
          <p:spPr>
            <a:xfrm>
              <a:off x="1689949" y="3110850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Anytime</a:t>
              </a:r>
            </a:p>
          </p:txBody>
        </p:sp>
        <p:sp>
          <p:nvSpPr>
            <p:cNvPr id="17" name="Round Diagonal Corner Rectangle 16"/>
            <p:cNvSpPr/>
            <p:nvPr/>
          </p:nvSpPr>
          <p:spPr>
            <a:xfrm>
              <a:off x="2692425" y="5279706"/>
              <a:ext cx="5157848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8" name="Round Diagonal Corner Rectangle 17"/>
            <p:cNvSpPr/>
            <p:nvPr/>
          </p:nvSpPr>
          <p:spPr>
            <a:xfrm>
              <a:off x="3278274" y="4955650"/>
              <a:ext cx="45719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9" name="Round Diagonal Corner Rectangle 18"/>
            <p:cNvSpPr/>
            <p:nvPr/>
          </p:nvSpPr>
          <p:spPr>
            <a:xfrm>
              <a:off x="4192674" y="4634850"/>
              <a:ext cx="36575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 Diagonal Corner Rectangle 19"/>
            <p:cNvSpPr/>
            <p:nvPr/>
          </p:nvSpPr>
          <p:spPr>
            <a:xfrm>
              <a:off x="5102113" y="4330050"/>
              <a:ext cx="2748160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1" name="Round Diagonal Corner Rectangle 20"/>
            <p:cNvSpPr/>
            <p:nvPr/>
          </p:nvSpPr>
          <p:spPr>
            <a:xfrm>
              <a:off x="6021474" y="4025250"/>
              <a:ext cx="18287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2" name="Round Diagonal Corner Rectangle 21"/>
            <p:cNvSpPr/>
            <p:nvPr/>
          </p:nvSpPr>
          <p:spPr>
            <a:xfrm>
              <a:off x="6947750" y="3720450"/>
              <a:ext cx="902523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3655468" y="3110850"/>
              <a:ext cx="0" cy="1828800"/>
            </a:xfrm>
            <a:prstGeom prst="line">
              <a:avLst/>
            </a:prstGeom>
            <a:ln w="38100">
              <a:solidFill>
                <a:schemeClr val="bg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55468" y="4939650"/>
              <a:ext cx="0" cy="800100"/>
            </a:xfrm>
            <a:prstGeom prst="line">
              <a:avLst/>
            </a:prstGeom>
            <a:ln w="38100">
              <a:solidFill>
                <a:schemeClr val="accent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969668" y="2645405"/>
              <a:ext cx="1367794" cy="328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Date of purchase</a:t>
              </a:r>
            </a:p>
          </p:txBody>
        </p:sp>
        <p:sp>
          <p:nvSpPr>
            <p:cNvPr id="26" name="Flowchart: Merge 25"/>
            <p:cNvSpPr/>
            <p:nvPr/>
          </p:nvSpPr>
          <p:spPr>
            <a:xfrm>
              <a:off x="3311616" y="2907015"/>
              <a:ext cx="687703" cy="152400"/>
            </a:xfrm>
            <a:prstGeom prst="flowChartMerg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5E7E94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>
              <a:off x="3961709" y="6705600"/>
              <a:ext cx="675537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4891525" y="6705600"/>
              <a:ext cx="675537" cy="0"/>
            </a:xfrm>
            <a:prstGeom prst="line">
              <a:avLst/>
            </a:prstGeom>
            <a:ln w="381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ound Diagonal Corner Rectangle 28"/>
            <p:cNvSpPr/>
            <p:nvPr/>
          </p:nvSpPr>
          <p:spPr>
            <a:xfrm>
              <a:off x="3864727" y="6259367"/>
              <a:ext cx="914400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r>
                <a:rPr lang="en-US" sz="1000" dirty="0">
                  <a:solidFill>
                    <a:prstClr val="white"/>
                  </a:solidFill>
                </a:rPr>
                <a:t>Available</a:t>
              </a:r>
              <a:endParaRPr lang="en-US" sz="1450" dirty="0">
                <a:solidFill>
                  <a:prstClr val="white"/>
                </a:solidFill>
              </a:endParaRPr>
            </a:p>
          </p:txBody>
        </p:sp>
        <p:sp>
          <p:nvSpPr>
            <p:cNvPr id="30" name="Round Diagonal Corner Rectangle 29"/>
            <p:cNvSpPr/>
            <p:nvPr/>
          </p:nvSpPr>
          <p:spPr>
            <a:xfrm>
              <a:off x="4779126" y="6259367"/>
              <a:ext cx="91562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r>
                <a:rPr lang="en-US" sz="1000" dirty="0">
                  <a:solidFill>
                    <a:srgbClr val="000000"/>
                  </a:solidFill>
                </a:rPr>
                <a:t>Unavailable</a:t>
              </a:r>
              <a:endParaRPr lang="en-US" sz="900" dirty="0">
                <a:solidFill>
                  <a:srgbClr val="000000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-457198" y="5409423"/>
            <a:ext cx="8819087" cy="305577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450" dirty="0">
                <a:solidFill>
                  <a:srgbClr val="000000"/>
                </a:solidFill>
              </a:rPr>
              <a:t>                                                          12/10      12/17        12/21         12/24        12/28      12/30       12/31   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424901"/>
            <a:ext cx="8534400" cy="467160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2400" b="1" dirty="0">
                <a:solidFill>
                  <a:srgbClr val="5E7E94"/>
                </a:solidFill>
                <a:latin typeface="Arial" pitchFamily="34" charset="0"/>
                <a:cs typeface="Arial" pitchFamily="34" charset="0"/>
              </a:rPr>
              <a:t>Advanced Purchase pricing explained </a:t>
            </a:r>
          </a:p>
        </p:txBody>
      </p:sp>
    </p:spTree>
    <p:extLst>
      <p:ext uri="{BB962C8B-B14F-4D97-AF65-F5344CB8AC3E}">
        <p14:creationId xmlns:p14="http://schemas.microsoft.com/office/powerpoint/2010/main" val="2126227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47240"/>
            <a:ext cx="8534400" cy="467160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2400" b="1" dirty="0">
                <a:solidFill>
                  <a:srgbClr val="5E7E94"/>
                </a:solidFill>
                <a:latin typeface="Arial" pitchFamily="34" charset="0"/>
                <a:cs typeface="Arial" pitchFamily="34" charset="0"/>
              </a:rPr>
              <a:t>Advanced Purchase pricing explained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820" y="914400"/>
            <a:ext cx="7962191" cy="2575429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marL="255129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The below example shows a booking made on 12/19, twelve days prior to departure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On this date, by rule Anytime, 0-10 AP fares are available for purchase, and 14 &amp; 21AP fares are closed</a:t>
            </a:r>
          </a:p>
          <a:p>
            <a:pPr marL="206132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Unlike the prior slide, this flight is high demand and fewer seats remain for sale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By rule the 7AP &amp; 10AP fares would be available, however due to high demand, these fares are not available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In this example, a 3AP was available and purchased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62001" y="3444999"/>
            <a:ext cx="7528011" cy="2879601"/>
            <a:chOff x="762000" y="2604752"/>
            <a:chExt cx="7528011" cy="3839467"/>
          </a:xfrm>
        </p:grpSpPr>
        <p:sp>
          <p:nvSpPr>
            <p:cNvPr id="7" name="Round Diagonal Corner Rectangle 6"/>
            <p:cNvSpPr/>
            <p:nvPr/>
          </p:nvSpPr>
          <p:spPr>
            <a:xfrm>
              <a:off x="1555653" y="3374997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0AP</a:t>
              </a:r>
            </a:p>
          </p:txBody>
        </p:sp>
        <p:sp>
          <p:nvSpPr>
            <p:cNvPr id="8" name="Round Diagonal Corner Rectangle 7"/>
            <p:cNvSpPr/>
            <p:nvPr/>
          </p:nvSpPr>
          <p:spPr>
            <a:xfrm>
              <a:off x="1555652" y="3679797"/>
              <a:ext cx="52459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1AP</a:t>
              </a:r>
            </a:p>
          </p:txBody>
        </p:sp>
        <p:sp>
          <p:nvSpPr>
            <p:cNvPr id="9" name="Round Diagonal Corner Rectangle 8"/>
            <p:cNvSpPr/>
            <p:nvPr/>
          </p:nvSpPr>
          <p:spPr>
            <a:xfrm>
              <a:off x="1555652" y="3984597"/>
              <a:ext cx="43315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b="1" dirty="0">
                  <a:solidFill>
                    <a:srgbClr val="FFBF27"/>
                  </a:solidFill>
                </a:rPr>
                <a:t>3AP</a:t>
              </a:r>
            </a:p>
          </p:txBody>
        </p:sp>
        <p:sp>
          <p:nvSpPr>
            <p:cNvPr id="10" name="Round Diagonal Corner Rectangle 9"/>
            <p:cNvSpPr/>
            <p:nvPr/>
          </p:nvSpPr>
          <p:spPr>
            <a:xfrm>
              <a:off x="1555652" y="4289397"/>
              <a:ext cx="34171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7AP</a:t>
              </a:r>
            </a:p>
          </p:txBody>
        </p:sp>
        <p:sp>
          <p:nvSpPr>
            <p:cNvPr id="11" name="Round Diagonal Corner Rectangle 10"/>
            <p:cNvSpPr/>
            <p:nvPr/>
          </p:nvSpPr>
          <p:spPr>
            <a:xfrm>
              <a:off x="1555652" y="4594197"/>
              <a:ext cx="2502726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10AP</a:t>
              </a:r>
            </a:p>
          </p:txBody>
        </p:sp>
        <p:sp>
          <p:nvSpPr>
            <p:cNvPr id="12" name="Round Diagonal Corner Rectangle 11"/>
            <p:cNvSpPr/>
            <p:nvPr/>
          </p:nvSpPr>
          <p:spPr>
            <a:xfrm>
              <a:off x="1555652" y="4898997"/>
              <a:ext cx="1588326" cy="3429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14AP</a:t>
              </a:r>
            </a:p>
          </p:txBody>
        </p:sp>
        <p:sp>
          <p:nvSpPr>
            <p:cNvPr id="13" name="Round Diagonal Corner Rectangle 12"/>
            <p:cNvSpPr/>
            <p:nvPr/>
          </p:nvSpPr>
          <p:spPr>
            <a:xfrm>
              <a:off x="1555652" y="5239053"/>
              <a:ext cx="990601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21 AP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1575008" y="5692601"/>
              <a:ext cx="6140969" cy="64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165695" y="6023591"/>
              <a:ext cx="1124316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Departure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2000" y="3137207"/>
              <a:ext cx="609600" cy="2800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$$$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</a:t>
              </a:r>
            </a:p>
          </p:txBody>
        </p:sp>
        <p:sp>
          <p:nvSpPr>
            <p:cNvPr id="17" name="Round Diagonal Corner Rectangle 16"/>
            <p:cNvSpPr/>
            <p:nvPr/>
          </p:nvSpPr>
          <p:spPr>
            <a:xfrm>
              <a:off x="1555653" y="3070197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Anytime</a:t>
              </a:r>
            </a:p>
          </p:txBody>
        </p:sp>
        <p:sp>
          <p:nvSpPr>
            <p:cNvPr id="18" name="Round Diagonal Corner Rectangle 17"/>
            <p:cNvSpPr/>
            <p:nvPr/>
          </p:nvSpPr>
          <p:spPr>
            <a:xfrm>
              <a:off x="2558129" y="5239053"/>
              <a:ext cx="5157848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19" name="Round Diagonal Corner Rectangle 18"/>
            <p:cNvSpPr/>
            <p:nvPr/>
          </p:nvSpPr>
          <p:spPr>
            <a:xfrm>
              <a:off x="3143978" y="4914997"/>
              <a:ext cx="45719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 Diagonal Corner Rectangle 19"/>
            <p:cNvSpPr/>
            <p:nvPr/>
          </p:nvSpPr>
          <p:spPr>
            <a:xfrm>
              <a:off x="4058378" y="4594197"/>
              <a:ext cx="36575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1" name="Round Diagonal Corner Rectangle 20"/>
            <p:cNvSpPr/>
            <p:nvPr/>
          </p:nvSpPr>
          <p:spPr>
            <a:xfrm>
              <a:off x="4967817" y="4289397"/>
              <a:ext cx="2748160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2" name="Round Diagonal Corner Rectangle 21"/>
            <p:cNvSpPr/>
            <p:nvPr/>
          </p:nvSpPr>
          <p:spPr>
            <a:xfrm>
              <a:off x="5887178" y="3984597"/>
              <a:ext cx="18287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 Diagonal Corner Rectangle 22"/>
            <p:cNvSpPr/>
            <p:nvPr/>
          </p:nvSpPr>
          <p:spPr>
            <a:xfrm>
              <a:off x="6813454" y="3679797"/>
              <a:ext cx="902523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3521172" y="3070197"/>
              <a:ext cx="0" cy="1221171"/>
            </a:xfrm>
            <a:prstGeom prst="line">
              <a:avLst/>
            </a:prstGeom>
            <a:ln w="38100">
              <a:solidFill>
                <a:schemeClr val="bg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521172" y="4291368"/>
              <a:ext cx="0" cy="1407729"/>
            </a:xfrm>
            <a:prstGeom prst="line">
              <a:avLst/>
            </a:prstGeom>
            <a:ln w="38100">
              <a:solidFill>
                <a:schemeClr val="accent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835372" y="2604752"/>
              <a:ext cx="1367794" cy="328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Date of purchase</a:t>
              </a:r>
            </a:p>
          </p:txBody>
        </p:sp>
        <p:sp>
          <p:nvSpPr>
            <p:cNvPr id="27" name="Flowchart: Merge 26"/>
            <p:cNvSpPr/>
            <p:nvPr/>
          </p:nvSpPr>
          <p:spPr>
            <a:xfrm>
              <a:off x="3177320" y="2866362"/>
              <a:ext cx="687703" cy="152400"/>
            </a:xfrm>
            <a:prstGeom prst="flowChartMerg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>
                <a:solidFill>
                  <a:srgbClr val="5E7E94"/>
                </a:solidFill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3541317" y="4725809"/>
            <a:ext cx="1422622" cy="213318"/>
          </a:xfrm>
          <a:prstGeom prst="rect">
            <a:avLst/>
          </a:prstGeom>
          <a:solidFill>
            <a:schemeClr val="accent6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41320" y="4945637"/>
            <a:ext cx="517061" cy="222093"/>
          </a:xfrm>
          <a:prstGeom prst="rect">
            <a:avLst/>
          </a:prstGeom>
          <a:solidFill>
            <a:schemeClr val="accent6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-457198" y="5704934"/>
            <a:ext cx="8819087" cy="305577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450" dirty="0">
                <a:solidFill>
                  <a:srgbClr val="000000"/>
                </a:solidFill>
              </a:rPr>
              <a:t>                                                          12/10      12/17        12/21         12/24        12/28      12/30       12/31      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3827416" y="6400800"/>
            <a:ext cx="675537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4757232" y="6400800"/>
            <a:ext cx="675537" cy="0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 Diagonal Corner Rectangle 32"/>
          <p:cNvSpPr/>
          <p:nvPr/>
        </p:nvSpPr>
        <p:spPr>
          <a:xfrm>
            <a:off x="3730431" y="6066125"/>
            <a:ext cx="914400" cy="228600"/>
          </a:xfrm>
          <a:prstGeom prst="round2Diag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r>
              <a:rPr lang="en-US" sz="1000" dirty="0">
                <a:solidFill>
                  <a:prstClr val="white"/>
                </a:solidFill>
              </a:rPr>
              <a:t>Available</a:t>
            </a:r>
            <a:endParaRPr lang="en-US" sz="1450" dirty="0">
              <a:solidFill>
                <a:prstClr val="white"/>
              </a:solidFill>
            </a:endParaRPr>
          </a:p>
        </p:txBody>
      </p:sp>
      <p:sp>
        <p:nvSpPr>
          <p:cNvPr id="34" name="Round Diagonal Corner Rectangle 33"/>
          <p:cNvSpPr/>
          <p:nvPr/>
        </p:nvSpPr>
        <p:spPr>
          <a:xfrm>
            <a:off x="4644833" y="6066125"/>
            <a:ext cx="915629" cy="228600"/>
          </a:xfrm>
          <a:prstGeom prst="round2Diag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r>
              <a:rPr lang="en-US" sz="1000" dirty="0">
                <a:solidFill>
                  <a:srgbClr val="000000"/>
                </a:solidFill>
              </a:rPr>
              <a:t>Unavailable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29629" y="4919213"/>
            <a:ext cx="1993585" cy="567187"/>
          </a:xfrm>
          <a:prstGeom prst="rect">
            <a:avLst/>
          </a:prstGeom>
          <a:solidFill>
            <a:schemeClr val="bg2"/>
          </a:solidFill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050" dirty="0">
                <a:solidFill>
                  <a:srgbClr val="000000"/>
                </a:solidFill>
              </a:rPr>
              <a:t>7 &amp; 10AP fares not available due to higher demand of fare classes</a:t>
            </a:r>
          </a:p>
        </p:txBody>
      </p:sp>
      <p:cxnSp>
        <p:nvCxnSpPr>
          <p:cNvPr id="36" name="Straight Arrow Connector 35"/>
          <p:cNvCxnSpPr>
            <a:stCxn id="35" idx="0"/>
          </p:cNvCxnSpPr>
          <p:nvPr/>
        </p:nvCxnSpPr>
        <p:spPr>
          <a:xfrm flipH="1" flipV="1">
            <a:off x="4623480" y="4832471"/>
            <a:ext cx="702942" cy="8674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3793491" y="5092336"/>
            <a:ext cx="529779" cy="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706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-457198" y="5790423"/>
            <a:ext cx="8819087" cy="305577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450" dirty="0">
                <a:solidFill>
                  <a:srgbClr val="000000"/>
                </a:solidFill>
              </a:rPr>
              <a:t>                                                          12/10      12/17        12/21         12/24        12/28      12/30       12/31     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2400" y="424901"/>
            <a:ext cx="8534400" cy="467160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2400" b="1" dirty="0">
                <a:solidFill>
                  <a:srgbClr val="5E7E94"/>
                </a:solidFill>
                <a:latin typeface="Arial" pitchFamily="34" charset="0"/>
                <a:cs typeface="Arial" pitchFamily="34" charset="0"/>
              </a:rPr>
              <a:t>Advanced Purchase pricing explained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0513" y="990600"/>
            <a:ext cx="8031374" cy="1936793"/>
          </a:xfrm>
          <a:prstGeom prst="rect">
            <a:avLst/>
          </a:prstGeom>
          <a:noFill/>
        </p:spPr>
        <p:txBody>
          <a:bodyPr wrap="square" lIns="81641" tIns="40821" rIns="81641" bIns="40821" rtlCol="0">
            <a:spAutoFit/>
          </a:bodyPr>
          <a:lstStyle/>
          <a:p>
            <a:pPr marL="255129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The below example shows a booking made on 12/10, twenty-one days prior to departure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On this date, by rule Anytime, 0-21 AP fares are available for purchase</a:t>
            </a:r>
          </a:p>
          <a:p>
            <a:pPr marL="2061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Again, this flight is high demand and fewer seats remain for sale (10 &amp; 14AP closed)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r>
              <a:rPr lang="en-US" dirty="0">
                <a:cs typeface="Arial" pitchFamily="34" charset="0"/>
              </a:rPr>
              <a:t>In this example, a 7AP was available and purchased</a:t>
            </a:r>
          </a:p>
          <a:p>
            <a:pPr marL="663332" lvl="1" indent="-255129" defTabSz="816410">
              <a:buFont typeface="Arial" pitchFamily="34" charset="0"/>
              <a:buChar char="•"/>
            </a:pPr>
            <a:endParaRPr lang="en-US" sz="1250" dirty="0">
              <a:solidFill>
                <a:srgbClr val="5E7E9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762001" y="3445514"/>
            <a:ext cx="7528011" cy="3031486"/>
            <a:chOff x="896296" y="2663619"/>
            <a:chExt cx="7528011" cy="4041981"/>
          </a:xfrm>
        </p:grpSpPr>
        <p:sp>
          <p:nvSpPr>
            <p:cNvPr id="44" name="Round Diagonal Corner Rectangle 43"/>
            <p:cNvSpPr/>
            <p:nvPr/>
          </p:nvSpPr>
          <p:spPr>
            <a:xfrm>
              <a:off x="1689949" y="3415650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0AP</a:t>
              </a:r>
            </a:p>
          </p:txBody>
        </p:sp>
        <p:sp>
          <p:nvSpPr>
            <p:cNvPr id="45" name="Round Diagonal Corner Rectangle 44"/>
            <p:cNvSpPr/>
            <p:nvPr/>
          </p:nvSpPr>
          <p:spPr>
            <a:xfrm>
              <a:off x="1689948" y="3720450"/>
              <a:ext cx="52459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1AP</a:t>
              </a:r>
            </a:p>
          </p:txBody>
        </p:sp>
        <p:sp>
          <p:nvSpPr>
            <p:cNvPr id="46" name="Round Diagonal Corner Rectangle 45"/>
            <p:cNvSpPr/>
            <p:nvPr/>
          </p:nvSpPr>
          <p:spPr>
            <a:xfrm>
              <a:off x="1689948" y="4025250"/>
              <a:ext cx="43315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3AP</a:t>
              </a:r>
            </a:p>
          </p:txBody>
        </p:sp>
        <p:sp>
          <p:nvSpPr>
            <p:cNvPr id="47" name="Round Diagonal Corner Rectangle 46"/>
            <p:cNvSpPr/>
            <p:nvPr/>
          </p:nvSpPr>
          <p:spPr>
            <a:xfrm>
              <a:off x="1689948" y="4330050"/>
              <a:ext cx="3417125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b="1" dirty="0">
                  <a:solidFill>
                    <a:srgbClr val="FFBF27"/>
                  </a:solidFill>
                </a:rPr>
                <a:t>7AP</a:t>
              </a:r>
            </a:p>
          </p:txBody>
        </p:sp>
        <p:sp>
          <p:nvSpPr>
            <p:cNvPr id="48" name="Round Diagonal Corner Rectangle 47"/>
            <p:cNvSpPr/>
            <p:nvPr/>
          </p:nvSpPr>
          <p:spPr>
            <a:xfrm>
              <a:off x="1689948" y="4634850"/>
              <a:ext cx="2502726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10AP</a:t>
              </a:r>
            </a:p>
          </p:txBody>
        </p:sp>
        <p:sp>
          <p:nvSpPr>
            <p:cNvPr id="49" name="Round Diagonal Corner Rectangle 48"/>
            <p:cNvSpPr/>
            <p:nvPr/>
          </p:nvSpPr>
          <p:spPr>
            <a:xfrm>
              <a:off x="1689948" y="4939650"/>
              <a:ext cx="1588326" cy="3429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14AP</a:t>
              </a:r>
            </a:p>
          </p:txBody>
        </p:sp>
        <p:sp>
          <p:nvSpPr>
            <p:cNvPr id="50" name="Round Diagonal Corner Rectangle 49"/>
            <p:cNvSpPr/>
            <p:nvPr/>
          </p:nvSpPr>
          <p:spPr>
            <a:xfrm>
              <a:off x="1689948" y="5279706"/>
              <a:ext cx="990601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21 AP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1709304" y="5733254"/>
              <a:ext cx="6140969" cy="64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299991" y="6060453"/>
              <a:ext cx="1124316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Departure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96296" y="3177859"/>
              <a:ext cx="609600" cy="2800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$$$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$$</a:t>
              </a: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endParaRPr lang="en-US" sz="1450" b="1" dirty="0">
                <a:solidFill>
                  <a:srgbClr val="000000"/>
                </a:solidFill>
              </a:endParaRP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 </a:t>
              </a:r>
            </a:p>
            <a:p>
              <a:pPr algn="ctr" defTabSz="816410"/>
              <a:r>
                <a:rPr lang="en-US" sz="1450" b="1" dirty="0">
                  <a:solidFill>
                    <a:srgbClr val="000000"/>
                  </a:solidFill>
                </a:rPr>
                <a:t>$</a:t>
              </a:r>
            </a:p>
          </p:txBody>
        </p:sp>
        <p:sp>
          <p:nvSpPr>
            <p:cNvPr id="54" name="Round Diagonal Corner Rectangle 53"/>
            <p:cNvSpPr/>
            <p:nvPr/>
          </p:nvSpPr>
          <p:spPr>
            <a:xfrm>
              <a:off x="1689949" y="3110850"/>
              <a:ext cx="6160324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16410"/>
              <a:r>
                <a:rPr lang="en-US" sz="900" dirty="0">
                  <a:solidFill>
                    <a:prstClr val="white"/>
                  </a:solidFill>
                </a:rPr>
                <a:t>Anytime</a:t>
              </a:r>
            </a:p>
          </p:txBody>
        </p:sp>
        <p:sp>
          <p:nvSpPr>
            <p:cNvPr id="55" name="Round Diagonal Corner Rectangle 54"/>
            <p:cNvSpPr/>
            <p:nvPr/>
          </p:nvSpPr>
          <p:spPr>
            <a:xfrm>
              <a:off x="2692425" y="5279706"/>
              <a:ext cx="5157848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 Diagonal Corner Rectangle 55"/>
            <p:cNvSpPr/>
            <p:nvPr/>
          </p:nvSpPr>
          <p:spPr>
            <a:xfrm>
              <a:off x="3278274" y="4955650"/>
              <a:ext cx="45719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 Diagonal Corner Rectangle 56"/>
            <p:cNvSpPr/>
            <p:nvPr/>
          </p:nvSpPr>
          <p:spPr>
            <a:xfrm>
              <a:off x="4192674" y="4634850"/>
              <a:ext cx="36575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58" name="Round Diagonal Corner Rectangle 57"/>
            <p:cNvSpPr/>
            <p:nvPr/>
          </p:nvSpPr>
          <p:spPr>
            <a:xfrm>
              <a:off x="5102113" y="4330050"/>
              <a:ext cx="2748160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59" name="Round Diagonal Corner Rectangle 58"/>
            <p:cNvSpPr/>
            <p:nvPr/>
          </p:nvSpPr>
          <p:spPr>
            <a:xfrm>
              <a:off x="6021474" y="4025250"/>
              <a:ext cx="182879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sp>
          <p:nvSpPr>
            <p:cNvPr id="60" name="Round Diagonal Corner Rectangle 59"/>
            <p:cNvSpPr/>
            <p:nvPr/>
          </p:nvSpPr>
          <p:spPr>
            <a:xfrm>
              <a:off x="6947750" y="3720450"/>
              <a:ext cx="902523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 dirty="0">
                <a:solidFill>
                  <a:srgbClr val="000000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 flipH="1">
              <a:off x="2609235" y="3129064"/>
              <a:ext cx="1903" cy="1505786"/>
            </a:xfrm>
            <a:prstGeom prst="line">
              <a:avLst/>
            </a:prstGeom>
            <a:ln w="38100">
              <a:solidFill>
                <a:schemeClr val="bg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610935" y="4634850"/>
              <a:ext cx="0" cy="1123114"/>
            </a:xfrm>
            <a:prstGeom prst="line">
              <a:avLst/>
            </a:prstGeom>
            <a:ln w="38100">
              <a:solidFill>
                <a:schemeClr val="accent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925338" y="2663619"/>
              <a:ext cx="1367794" cy="328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816410"/>
              <a:r>
                <a:rPr lang="en-US" sz="1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Date of purchase</a:t>
              </a:r>
            </a:p>
          </p:txBody>
        </p:sp>
        <p:sp>
          <p:nvSpPr>
            <p:cNvPr id="64" name="Flowchart: Merge 63"/>
            <p:cNvSpPr/>
            <p:nvPr/>
          </p:nvSpPr>
          <p:spPr>
            <a:xfrm>
              <a:off x="2267286" y="2925229"/>
              <a:ext cx="687703" cy="152400"/>
            </a:xfrm>
            <a:prstGeom prst="flowChartMerg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endParaRPr lang="en-US" sz="900">
                <a:solidFill>
                  <a:srgbClr val="5E7E94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H="1">
              <a:off x="3961709" y="6705600"/>
              <a:ext cx="675537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891525" y="6705600"/>
              <a:ext cx="675537" cy="0"/>
            </a:xfrm>
            <a:prstGeom prst="line">
              <a:avLst/>
            </a:prstGeom>
            <a:ln w="381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ound Diagonal Corner Rectangle 66"/>
            <p:cNvSpPr/>
            <p:nvPr/>
          </p:nvSpPr>
          <p:spPr>
            <a:xfrm>
              <a:off x="3864727" y="6259367"/>
              <a:ext cx="914400" cy="304800"/>
            </a:xfrm>
            <a:prstGeom prst="round2Diag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r>
                <a:rPr lang="en-US" sz="1000" dirty="0">
                  <a:solidFill>
                    <a:prstClr val="white"/>
                  </a:solidFill>
                </a:rPr>
                <a:t>Available</a:t>
              </a:r>
              <a:endParaRPr lang="en-US" sz="1450" dirty="0">
                <a:solidFill>
                  <a:prstClr val="white"/>
                </a:solidFill>
              </a:endParaRPr>
            </a:p>
          </p:txBody>
        </p:sp>
        <p:sp>
          <p:nvSpPr>
            <p:cNvPr id="68" name="Round Diagonal Corner Rectangle 67"/>
            <p:cNvSpPr/>
            <p:nvPr/>
          </p:nvSpPr>
          <p:spPr>
            <a:xfrm>
              <a:off x="4779126" y="6259367"/>
              <a:ext cx="915629" cy="304800"/>
            </a:xfrm>
            <a:prstGeom prst="round2Diag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16410"/>
              <a:r>
                <a:rPr lang="en-US" sz="1000" dirty="0">
                  <a:solidFill>
                    <a:srgbClr val="000000"/>
                  </a:solidFill>
                </a:rPr>
                <a:t>Unavailable</a:t>
              </a:r>
              <a:endParaRPr lang="en-US" sz="900" dirty="0">
                <a:solidFill>
                  <a:srgbClr val="000000"/>
                </a:solidFill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2494529" y="4935859"/>
            <a:ext cx="1581536" cy="240600"/>
          </a:xfrm>
          <a:prstGeom prst="rect">
            <a:avLst/>
          </a:prstGeom>
          <a:solidFill>
            <a:schemeClr val="accent6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494529" y="5175825"/>
            <a:ext cx="667136" cy="238668"/>
          </a:xfrm>
          <a:prstGeom prst="rect">
            <a:avLst/>
          </a:prstGeom>
          <a:solidFill>
            <a:schemeClr val="accent6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505202" y="5147813"/>
            <a:ext cx="2208843" cy="567187"/>
          </a:xfrm>
          <a:prstGeom prst="rect">
            <a:avLst/>
          </a:prstGeom>
          <a:solidFill>
            <a:schemeClr val="bg2"/>
          </a:solidFill>
        </p:spPr>
        <p:txBody>
          <a:bodyPr wrap="square" lIns="81641" tIns="40821" rIns="81641" bIns="40821" rtlCol="0">
            <a:spAutoFit/>
          </a:bodyPr>
          <a:lstStyle/>
          <a:p>
            <a:pPr defTabSz="816410"/>
            <a:r>
              <a:rPr lang="en-US" sz="1050" dirty="0">
                <a:solidFill>
                  <a:srgbClr val="000000"/>
                </a:solidFill>
              </a:rPr>
              <a:t>10AP, 14AP &amp; 21AP fares not available due to closing of fare classes</a:t>
            </a:r>
          </a:p>
        </p:txBody>
      </p:sp>
      <p:cxnSp>
        <p:nvCxnSpPr>
          <p:cNvPr id="73" name="Straight Arrow Connector 72"/>
          <p:cNvCxnSpPr>
            <a:stCxn id="72" idx="0"/>
          </p:cNvCxnSpPr>
          <p:nvPr/>
        </p:nvCxnSpPr>
        <p:spPr>
          <a:xfrm flipH="1" flipV="1">
            <a:off x="3656647" y="5014069"/>
            <a:ext cx="952977" cy="13374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72" idx="1"/>
          </p:cNvCxnSpPr>
          <p:nvPr/>
        </p:nvCxnSpPr>
        <p:spPr>
          <a:xfrm flipH="1" flipV="1">
            <a:off x="2806063" y="5295162"/>
            <a:ext cx="699139" cy="13624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472495" y="5421636"/>
            <a:ext cx="73761" cy="238668"/>
          </a:xfrm>
          <a:prstGeom prst="rect">
            <a:avLst/>
          </a:prstGeom>
          <a:solidFill>
            <a:schemeClr val="accent6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41" tIns="40821" rIns="81641" bIns="40821" rtlCol="0" anchor="ctr"/>
          <a:lstStyle/>
          <a:p>
            <a:pPr algn="ctr" defTabSz="816410"/>
            <a:endParaRPr lang="en-US" sz="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46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 Airlines Support Contacts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When to use for: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Corporate Travel Helpdesk </a:t>
            </a:r>
          </a:p>
          <a:p>
            <a:pPr lvl="1"/>
            <a:r>
              <a:rPr lang="en-US" dirty="0"/>
              <a:t>1-877-633-4425 </a:t>
            </a:r>
          </a:p>
          <a:p>
            <a:pPr lvl="1"/>
            <a:r>
              <a:rPr lang="en-US" dirty="0"/>
              <a:t>CID# 99570273</a:t>
            </a:r>
          </a:p>
          <a:p>
            <a:pPr lvl="1"/>
            <a:r>
              <a:rPr lang="en-US" dirty="0"/>
              <a:t>PIN 1861</a:t>
            </a:r>
          </a:p>
          <a:p>
            <a:pPr marL="169862" lvl="1" indent="0">
              <a:buNone/>
            </a:pPr>
            <a:endParaRPr lang="en-US" dirty="0"/>
          </a:p>
          <a:p>
            <a:r>
              <a:rPr lang="en-US" b="1" dirty="0"/>
              <a:t>SWABIZ</a:t>
            </a:r>
            <a:r>
              <a:rPr lang="en-US" b="1" baseline="30000" dirty="0"/>
              <a:t>®</a:t>
            </a:r>
            <a:r>
              <a:rPr lang="en-US" b="1" dirty="0"/>
              <a:t> Helpdesk</a:t>
            </a:r>
          </a:p>
          <a:p>
            <a:pPr lvl="1"/>
            <a:r>
              <a:rPr lang="en-US" dirty="0"/>
              <a:t>888-479-2249</a:t>
            </a:r>
          </a:p>
          <a:p>
            <a:pPr lvl="1"/>
            <a:endParaRPr lang="en-US" dirty="0"/>
          </a:p>
          <a:p>
            <a:r>
              <a:rPr lang="en-US" b="1" dirty="0"/>
              <a:t>Customer Relations</a:t>
            </a:r>
          </a:p>
          <a:p>
            <a:pPr lvl="1"/>
            <a:r>
              <a:rPr lang="en-US" dirty="0"/>
              <a:t>1-855-234-4654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Morgan Bressler</a:t>
            </a:r>
          </a:p>
          <a:p>
            <a:pPr lvl="1"/>
            <a:r>
              <a:rPr lang="en-US" dirty="0"/>
              <a:t>(214) 792-6971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US" b="1" dirty="0"/>
              <a:t>Corporate Travel Helpdesk </a:t>
            </a:r>
          </a:p>
          <a:p>
            <a:pPr lvl="1"/>
            <a:r>
              <a:rPr lang="en-US" dirty="0"/>
              <a:t>Priority expedited phone line that can help with general reservation issues, and apply discounts for phone reservations</a:t>
            </a:r>
          </a:p>
          <a:p>
            <a:pPr lvl="1"/>
            <a:r>
              <a:rPr lang="en-US" dirty="0"/>
              <a:t>Do not share phone number for individual travelers</a:t>
            </a:r>
          </a:p>
          <a:p>
            <a:r>
              <a:rPr lang="en-US" b="1" dirty="0"/>
              <a:t>SWABIZ</a:t>
            </a:r>
            <a:r>
              <a:rPr lang="en-US" b="1" baseline="30000" dirty="0"/>
              <a:t>®</a:t>
            </a:r>
            <a:r>
              <a:rPr lang="en-US" b="1" dirty="0"/>
              <a:t> Helpdesk</a:t>
            </a:r>
          </a:p>
          <a:p>
            <a:pPr lvl="1"/>
            <a:r>
              <a:rPr lang="en-US" dirty="0"/>
              <a:t>Primary phone contact for SWABIZ</a:t>
            </a:r>
            <a:r>
              <a:rPr lang="en-US" baseline="30000" dirty="0"/>
              <a:t>®</a:t>
            </a:r>
            <a:r>
              <a:rPr lang="en-US" dirty="0"/>
              <a:t> technical support issues</a:t>
            </a:r>
          </a:p>
          <a:p>
            <a:r>
              <a:rPr lang="en-US" b="1" dirty="0"/>
              <a:t>Customer Relations</a:t>
            </a:r>
          </a:p>
          <a:p>
            <a:pPr lvl="1"/>
            <a:r>
              <a:rPr lang="en-US" dirty="0"/>
              <a:t>To request a refund, make a complaint or commendation, or for inquiries on your Rapid Rewards account</a:t>
            </a:r>
          </a:p>
          <a:p>
            <a:r>
              <a:rPr lang="en-US" b="1" dirty="0"/>
              <a:t>Morgan Bressler</a:t>
            </a:r>
          </a:p>
          <a:p>
            <a:pPr lvl="1"/>
            <a:r>
              <a:rPr lang="en-US" dirty="0"/>
              <a:t>Unresolved SWABIZ</a:t>
            </a:r>
            <a:r>
              <a:rPr lang="en-US" baseline="30000" dirty="0"/>
              <a:t>®</a:t>
            </a:r>
            <a:r>
              <a:rPr lang="en-US" dirty="0"/>
              <a:t> issues, new account setups, LUV Voucher requests, and additional SWABIZ</a:t>
            </a:r>
            <a:r>
              <a:rPr lang="en-US" baseline="30000" dirty="0"/>
              <a:t>®</a:t>
            </a:r>
            <a:r>
              <a:rPr lang="en-US" dirty="0"/>
              <a:t> team training.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831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Heart Livery vB">
      <a:dk1>
        <a:srgbClr val="000000"/>
      </a:dk1>
      <a:lt1>
        <a:sysClr val="window" lastClr="FFFFFF"/>
      </a:lt1>
      <a:dk2>
        <a:srgbClr val="111B40"/>
      </a:dk2>
      <a:lt2>
        <a:srgbClr val="FFFFFF"/>
      </a:lt2>
      <a:accent1>
        <a:srgbClr val="304CB2"/>
      </a:accent1>
      <a:accent2>
        <a:srgbClr val="D5152E"/>
      </a:accent2>
      <a:accent3>
        <a:srgbClr val="606060"/>
      </a:accent3>
      <a:accent4>
        <a:srgbClr val="5E7E94"/>
      </a:accent4>
      <a:accent5>
        <a:srgbClr val="FFBF27"/>
      </a:accent5>
      <a:accent6>
        <a:srgbClr val="E5E3E3"/>
      </a:accent6>
      <a:hlink>
        <a:srgbClr val="606060"/>
      </a:hlink>
      <a:folHlink>
        <a:srgbClr val="5E7E9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Blank">
  <a:themeElements>
    <a:clrScheme name="Heart Livery vB">
      <a:dk1>
        <a:srgbClr val="000000"/>
      </a:dk1>
      <a:lt1>
        <a:sysClr val="window" lastClr="FFFFFF"/>
      </a:lt1>
      <a:dk2>
        <a:srgbClr val="111B40"/>
      </a:dk2>
      <a:lt2>
        <a:srgbClr val="FFFFFF"/>
      </a:lt2>
      <a:accent1>
        <a:srgbClr val="304CB2"/>
      </a:accent1>
      <a:accent2>
        <a:srgbClr val="D5152E"/>
      </a:accent2>
      <a:accent3>
        <a:srgbClr val="606060"/>
      </a:accent3>
      <a:accent4>
        <a:srgbClr val="5E7E94"/>
      </a:accent4>
      <a:accent5>
        <a:srgbClr val="FFBF27"/>
      </a:accent5>
      <a:accent6>
        <a:srgbClr val="E5E3E3"/>
      </a:accent6>
      <a:hlink>
        <a:srgbClr val="606060"/>
      </a:hlink>
      <a:folHlink>
        <a:srgbClr val="5E7E9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20771</TotalTime>
  <Words>744</Words>
  <Application>Microsoft Office PowerPoint</Application>
  <PresentationFormat>On-screen Show (4:3)</PresentationFormat>
  <Paragraphs>160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Blank</vt:lpstr>
      <vt:lpstr>1_Blank</vt:lpstr>
      <vt:lpstr>PowerPoint Presentation</vt:lpstr>
      <vt:lpstr>Agenda   </vt:lpstr>
      <vt:lpstr>Southwest Airlines  Southwest Airlines new discounts create travel cost savings on all flights to/from Las Vegas and Reno.  </vt:lpstr>
      <vt:lpstr>Southwest Airlines Fare Breakdown</vt:lpstr>
      <vt:lpstr>Advanced Purchase pricing explained  </vt:lpstr>
      <vt:lpstr> </vt:lpstr>
      <vt:lpstr>PowerPoint Presentation</vt:lpstr>
      <vt:lpstr>PowerPoint Presentation</vt:lpstr>
      <vt:lpstr>Southwest Airlines Support Contacts</vt:lpstr>
    </vt:vector>
  </TitlesOfParts>
  <Company>Southwest Airlines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territory plan and executing against it is one of the core skills that Account Managers will be trained and compensated on</dc:title>
  <dc:creator>Kevin Sullivan</dc:creator>
  <cp:lastModifiedBy>Jennifer Thomas</cp:lastModifiedBy>
  <cp:revision>108</cp:revision>
  <dcterms:created xsi:type="dcterms:W3CDTF">2017-09-14T19:13:50Z</dcterms:created>
  <dcterms:modified xsi:type="dcterms:W3CDTF">2019-06-25T15:10:51Z</dcterms:modified>
</cp:coreProperties>
</file>